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Quicksand Bold" charset="1" panose="00000800000000000000"/>
      <p:regular r:id="rId16"/>
    </p:embeddedFont>
    <p:embeddedFont>
      <p:font typeface="Poppins Light" charset="1" panose="02000000000000000000"/>
      <p:regular r:id="rId17"/>
    </p:embeddedFont>
    <p:embeddedFont>
      <p:font typeface="Poppins Light Bold" charset="1" panose="02000000000000000000"/>
      <p:regular r:id="rId18"/>
    </p:embeddedFont>
    <p:embeddedFont>
      <p:font typeface="Poppins Medium" charset="1" panose="02000000000000000000"/>
      <p:regular r:id="rId19"/>
    </p:embeddedFont>
    <p:embeddedFont>
      <p:font typeface="Quicksand Medium" charset="1" panose="00000600000000000000"/>
      <p:regular r:id="rId20"/>
    </p:embeddedFont>
    <p:embeddedFont>
      <p:font typeface="Poppins Medium Bold" charset="1" panose="02000000000000000000"/>
      <p:regular r:id="rId21"/>
    </p:embeddedFont>
    <p:embeddedFont>
      <p:font typeface="Quicksand" charset="1" panose="000005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3.svg>
</file>

<file path=ppt/media/image4.png>
</file>

<file path=ppt/media/image5.sv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23.jpeg" Type="http://schemas.openxmlformats.org/officeDocument/2006/relationships/image"/><Relationship Id="rId7" Target="../media/image2.png" Type="http://schemas.openxmlformats.org/officeDocument/2006/relationships/image"/><Relationship Id="rId8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jpeg" Type="http://schemas.openxmlformats.org/officeDocument/2006/relationships/image"/><Relationship Id="rId5" Target="../media/image7.jpe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2.png" Type="http://schemas.openxmlformats.org/officeDocument/2006/relationships/image"/><Relationship Id="rId9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jpeg" Type="http://schemas.openxmlformats.org/officeDocument/2006/relationships/image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Relationship Id="rId8" Target="../media/image13.jpeg" Type="http://schemas.openxmlformats.org/officeDocument/2006/relationships/image"/><Relationship Id="rId9" Target="../media/image1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D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19057" y="-303502"/>
            <a:ext cx="10894004" cy="1089400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2"/>
              <a:stretch>
                <a:fillRect l="-24921" t="0" r="-2492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657680"/>
            <a:ext cx="602732" cy="602732"/>
            <a:chOff x="0" y="0"/>
            <a:chExt cx="660400" cy="660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03072" y="717900"/>
            <a:ext cx="499785" cy="482293"/>
          </a:xfrm>
          <a:custGeom>
            <a:avLst/>
            <a:gdLst/>
            <a:ahLst/>
            <a:cxnLst/>
            <a:rect r="r" b="b" t="t" l="l"/>
            <a:pathLst>
              <a:path h="482293" w="499785">
                <a:moveTo>
                  <a:pt x="0" y="0"/>
                </a:moveTo>
                <a:lnTo>
                  <a:pt x="499785" y="0"/>
                </a:lnTo>
                <a:lnTo>
                  <a:pt x="499785" y="482292"/>
                </a:lnTo>
                <a:lnTo>
                  <a:pt x="0" y="482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393377"/>
            <a:ext cx="7859503" cy="3098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62"/>
              </a:lnSpc>
            </a:pPr>
            <a:r>
              <a:rPr lang="en-US" sz="10395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815972"/>
            <a:ext cx="7611928" cy="714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9"/>
              </a:lnSpc>
            </a:pPr>
            <a:r>
              <a:rPr lang="en-US" sz="2070">
                <a:solidFill>
                  <a:srgbClr val="555555"/>
                </a:solidFill>
                <a:latin typeface="Poppins Light"/>
                <a:ea typeface="Poppins Light"/>
                <a:cs typeface="Poppins Light"/>
                <a:sym typeface="Poppins Light"/>
              </a:rPr>
              <a:t>Flexible, Secure, and Cost-Effective Self Storage Solutions</a:t>
            </a:r>
          </a:p>
          <a:p>
            <a:pPr algn="l">
              <a:lnSpc>
                <a:spcPts val="28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321518" y="7345471"/>
            <a:ext cx="1879743" cy="262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9"/>
              </a:lnSpc>
            </a:pPr>
            <a:r>
              <a:rPr lang="en-US" sz="179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Explore More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344379" y="8976514"/>
            <a:ext cx="2510880" cy="281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555555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Sanjay Khanal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54016" y="770935"/>
            <a:ext cx="2535783" cy="385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45"/>
              </a:lnSpc>
            </a:pPr>
            <a:r>
              <a:rPr lang="en-US" sz="2603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68740" y="2070707"/>
            <a:ext cx="10570941" cy="1665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07"/>
              </a:lnSpc>
            </a:pPr>
            <a:r>
              <a:rPr lang="en-US" sz="12687">
                <a:solidFill>
                  <a:srgbClr val="555555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168740" y="6998666"/>
            <a:ext cx="11441891" cy="1251009"/>
            <a:chOff x="0" y="0"/>
            <a:chExt cx="11239409" cy="12288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239409" cy="1228871"/>
            </a:xfrm>
            <a:custGeom>
              <a:avLst/>
              <a:gdLst/>
              <a:ahLst/>
              <a:cxnLst/>
              <a:rect r="r" b="b" t="t" l="l"/>
              <a:pathLst>
                <a:path h="1228871" w="11239409">
                  <a:moveTo>
                    <a:pt x="11114949" y="1228870"/>
                  </a:moveTo>
                  <a:lnTo>
                    <a:pt x="124460" y="1228870"/>
                  </a:lnTo>
                  <a:cubicBezTo>
                    <a:pt x="55880" y="1228870"/>
                    <a:pt x="0" y="1172991"/>
                    <a:pt x="0" y="110441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1114949" y="0"/>
                  </a:lnTo>
                  <a:cubicBezTo>
                    <a:pt x="11183529" y="0"/>
                    <a:pt x="11239409" y="55880"/>
                    <a:pt x="11239409" y="124460"/>
                  </a:cubicBezTo>
                  <a:lnTo>
                    <a:pt x="11239409" y="1104411"/>
                  </a:lnTo>
                  <a:cubicBezTo>
                    <a:pt x="11239409" y="1172991"/>
                    <a:pt x="11183529" y="1228871"/>
                    <a:pt x="11114949" y="1228871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6550256" y="7264149"/>
            <a:ext cx="192591" cy="275130"/>
          </a:xfrm>
          <a:custGeom>
            <a:avLst/>
            <a:gdLst/>
            <a:ahLst/>
            <a:cxnLst/>
            <a:rect r="r" b="b" t="t" l="l"/>
            <a:pathLst>
              <a:path h="275130" w="192591">
                <a:moveTo>
                  <a:pt x="0" y="0"/>
                </a:moveTo>
                <a:lnTo>
                  <a:pt x="192590" y="0"/>
                </a:lnTo>
                <a:lnTo>
                  <a:pt x="192590" y="275130"/>
                </a:lnTo>
                <a:lnTo>
                  <a:pt x="0" y="2751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158372" y="7306755"/>
            <a:ext cx="275130" cy="275130"/>
          </a:xfrm>
          <a:custGeom>
            <a:avLst/>
            <a:gdLst/>
            <a:ahLst/>
            <a:cxnLst/>
            <a:rect r="r" b="b" t="t" l="l"/>
            <a:pathLst>
              <a:path h="275130" w="275130">
                <a:moveTo>
                  <a:pt x="0" y="0"/>
                </a:moveTo>
                <a:lnTo>
                  <a:pt x="275130" y="0"/>
                </a:lnTo>
                <a:lnTo>
                  <a:pt x="275130" y="275129"/>
                </a:lnTo>
                <a:lnTo>
                  <a:pt x="0" y="275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909765" y="1028700"/>
            <a:ext cx="8229600" cy="822960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6"/>
              <a:stretch>
                <a:fillRect l="-24921" t="0" r="-24921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69827" y="7216524"/>
            <a:ext cx="1799006" cy="330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Address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69827" y="7765729"/>
            <a:ext cx="5012459" cy="331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04"/>
              </a:lnSpc>
              <a:spcBef>
                <a:spcPct val="0"/>
              </a:spcBef>
            </a:pPr>
            <a:r>
              <a:rPr lang="en-US" sz="193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Khumaltar, Lalitpur, Nepal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77943" y="7279185"/>
            <a:ext cx="1683576" cy="289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7"/>
              </a:lnSpc>
            </a:pPr>
            <a:r>
              <a:rPr lang="en-US" sz="1684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Telephone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577943" y="7768113"/>
            <a:ext cx="2454556" cy="310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98"/>
              </a:lnSpc>
            </a:pPr>
            <a:r>
              <a:rPr lang="en-US" sz="192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+977 9842506791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168740" y="5987017"/>
            <a:ext cx="10305429" cy="374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4"/>
              </a:lnSpc>
              <a:spcBef>
                <a:spcPct val="0"/>
              </a:spcBef>
            </a:pPr>
            <a:r>
              <a:rPr lang="en-US" sz="2274">
                <a:solidFill>
                  <a:srgbClr val="555555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Contact For Collaboration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12067" y="262608"/>
            <a:ext cx="547059" cy="547059"/>
            <a:chOff x="0" y="0"/>
            <a:chExt cx="729412" cy="729412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729412" cy="729412"/>
              <a:chOff x="0" y="0"/>
              <a:chExt cx="660400" cy="6604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66040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914D"/>
              </a:solidFill>
            </p:spPr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90003" y="72877"/>
              <a:ext cx="604828" cy="583659"/>
            </a:xfrm>
            <a:custGeom>
              <a:avLst/>
              <a:gdLst/>
              <a:ahLst/>
              <a:cxnLst/>
              <a:rect r="r" b="b" t="t" l="l"/>
              <a:pathLst>
                <a:path h="583659" w="604828">
                  <a:moveTo>
                    <a:pt x="0" y="0"/>
                  </a:moveTo>
                  <a:lnTo>
                    <a:pt x="604828" y="0"/>
                  </a:lnTo>
                  <a:lnTo>
                    <a:pt x="604828" y="583658"/>
                  </a:lnTo>
                  <a:lnTo>
                    <a:pt x="0" y="5836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300023" y="446110"/>
            <a:ext cx="1463901" cy="218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8"/>
              </a:lnSpc>
            </a:pPr>
            <a:r>
              <a:rPr lang="en-US" sz="1502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9163" y="3683837"/>
            <a:ext cx="274499" cy="224590"/>
          </a:xfrm>
          <a:custGeom>
            <a:avLst/>
            <a:gdLst/>
            <a:ahLst/>
            <a:cxnLst/>
            <a:rect r="r" b="b" t="t" l="l"/>
            <a:pathLst>
              <a:path h="224590" w="274499">
                <a:moveTo>
                  <a:pt x="0" y="0"/>
                </a:moveTo>
                <a:lnTo>
                  <a:pt x="274498" y="0"/>
                </a:lnTo>
                <a:lnTo>
                  <a:pt x="274498" y="224591"/>
                </a:lnTo>
                <a:lnTo>
                  <a:pt x="0" y="2245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449102" y="1028700"/>
            <a:ext cx="4859187" cy="485918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4"/>
              <a:stretch>
                <a:fillRect l="-25203" t="0" r="-25203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6274150"/>
            <a:ext cx="5219806" cy="521980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5"/>
              <a:stretch>
                <a:fillRect l="-11456" t="0" r="-11456" b="0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 rot="5400000">
            <a:off x="16399966" y="6264625"/>
            <a:ext cx="2802048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028700" y="657680"/>
            <a:ext cx="383366" cy="383366"/>
            <a:chOff x="0" y="0"/>
            <a:chExt cx="660400" cy="660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116739" y="745719"/>
            <a:ext cx="207288" cy="207288"/>
          </a:xfrm>
          <a:custGeom>
            <a:avLst/>
            <a:gdLst/>
            <a:ahLst/>
            <a:cxnLst/>
            <a:rect r="r" b="b" t="t" l="l"/>
            <a:pathLst>
              <a:path h="207288" w="207288">
                <a:moveTo>
                  <a:pt x="0" y="0"/>
                </a:moveTo>
                <a:lnTo>
                  <a:pt x="207288" y="0"/>
                </a:lnTo>
                <a:lnTo>
                  <a:pt x="207288" y="207288"/>
                </a:lnTo>
                <a:lnTo>
                  <a:pt x="0" y="2072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3296027"/>
            <a:ext cx="8637673" cy="994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80"/>
              </a:lnSpc>
              <a:spcBef>
                <a:spcPct val="0"/>
              </a:spcBef>
            </a:pPr>
            <a:r>
              <a:rPr lang="en-US" sz="2843">
                <a:solidFill>
                  <a:srgbClr val="555555"/>
                </a:solidFill>
                <a:latin typeface="Poppins Light"/>
                <a:ea typeface="Poppins Light"/>
                <a:cs typeface="Poppins Light"/>
                <a:sym typeface="Poppins Light"/>
              </a:rPr>
              <a:t>Have you ever struggled to find space to store your belongings while moving?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505881"/>
            <a:ext cx="8402793" cy="15745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3"/>
              </a:lnSpc>
            </a:pPr>
            <a:r>
              <a:rPr lang="en-US" sz="9259">
                <a:solidFill>
                  <a:srgbClr val="555555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Few Thoughts!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00604" y="7053494"/>
            <a:ext cx="5215312" cy="2076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2981">
                <a:solidFill>
                  <a:srgbClr val="555555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With cities like Kathmandu rapidly urbanizing, how will the businesses adapt to the space crunch?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77891" y="7063019"/>
            <a:ext cx="5013518" cy="2570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3"/>
              </a:lnSpc>
            </a:pPr>
            <a:r>
              <a:rPr lang="en-US" sz="2923">
                <a:solidFill>
                  <a:srgbClr val="555555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How can small businesses afford to sell their products affordably on time besides their place of operation?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96845" y="3638361"/>
            <a:ext cx="4200990" cy="264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19"/>
              </a:lnSpc>
            </a:pPr>
            <a:r>
              <a:rPr lang="en-US" sz="158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 Brief Story About The Problems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7310462" y="8275467"/>
            <a:ext cx="933317" cy="256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9"/>
              </a:lnSpc>
            </a:pPr>
            <a:r>
              <a:rPr lang="en-US" sz="151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2028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6161626" y="2739884"/>
            <a:ext cx="3231104" cy="272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4"/>
              </a:lnSpc>
            </a:pPr>
            <a:r>
              <a:rPr lang="en-US" sz="166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www.reallygreatsite.com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96845" y="858888"/>
            <a:ext cx="1612879" cy="241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655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72186" y="4643315"/>
            <a:ext cx="8271814" cy="1244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6"/>
              </a:lnSpc>
              <a:spcBef>
                <a:spcPct val="0"/>
              </a:spcBef>
            </a:pPr>
            <a:r>
              <a:rPr lang="en-US" sz="2376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As a tourist, wouldn't it be convenient to have a safe place to store your luggage while exploring other parts of the country?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028700" y="657680"/>
            <a:ext cx="602732" cy="602732"/>
            <a:chOff x="0" y="0"/>
            <a:chExt cx="803643" cy="803643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803643" cy="803643"/>
              <a:chOff x="0" y="0"/>
              <a:chExt cx="660400" cy="6604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6040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914D"/>
              </a:solidFill>
            </p:spPr>
          </p:sp>
        </p:grpSp>
        <p:sp>
          <p:nvSpPr>
            <p:cNvPr name="Freeform 23" id="23"/>
            <p:cNvSpPr/>
            <p:nvPr/>
          </p:nvSpPr>
          <p:spPr>
            <a:xfrm flipH="false" flipV="false" rot="0">
              <a:off x="99163" y="80293"/>
              <a:ext cx="666380" cy="643057"/>
            </a:xfrm>
            <a:custGeom>
              <a:avLst/>
              <a:gdLst/>
              <a:ahLst/>
              <a:cxnLst/>
              <a:rect r="r" b="b" t="t" l="l"/>
              <a:pathLst>
                <a:path h="643057" w="666380">
                  <a:moveTo>
                    <a:pt x="0" y="0"/>
                  </a:moveTo>
                  <a:lnTo>
                    <a:pt x="666380" y="0"/>
                  </a:lnTo>
                  <a:lnTo>
                    <a:pt x="666380" y="643057"/>
                  </a:lnTo>
                  <a:lnTo>
                    <a:pt x="0" y="6430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D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1276402"/>
            <a:ext cx="7164289" cy="716428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2"/>
              <a:stretch>
                <a:fillRect l="-24921" t="0" r="-2492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6893756"/>
            <a:ext cx="425996" cy="1395684"/>
            <a:chOff x="0" y="0"/>
            <a:chExt cx="1913890" cy="62704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6270453"/>
            </a:xfrm>
            <a:custGeom>
              <a:avLst/>
              <a:gdLst/>
              <a:ahLst/>
              <a:cxnLst/>
              <a:rect r="r" b="b" t="t" l="l"/>
              <a:pathLst>
                <a:path h="6270453" w="1913890">
                  <a:moveTo>
                    <a:pt x="1789430" y="6270453"/>
                  </a:moveTo>
                  <a:lnTo>
                    <a:pt x="124460" y="6270453"/>
                  </a:lnTo>
                  <a:cubicBezTo>
                    <a:pt x="55880" y="6270453"/>
                    <a:pt x="0" y="6214573"/>
                    <a:pt x="0" y="614599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6145993"/>
                  </a:lnTo>
                  <a:cubicBezTo>
                    <a:pt x="1913890" y="6214573"/>
                    <a:pt x="1858010" y="6270453"/>
                    <a:pt x="1789430" y="6270453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AutoShape 6" id="6"/>
          <p:cNvSpPr/>
          <p:nvPr/>
        </p:nvSpPr>
        <p:spPr>
          <a:xfrm>
            <a:off x="0" y="4792164"/>
            <a:ext cx="8080130" cy="0"/>
          </a:xfrm>
          <a:prstGeom prst="line">
            <a:avLst/>
          </a:prstGeom>
          <a:ln cap="rnd" w="9525">
            <a:solidFill>
              <a:srgbClr val="FF914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028700" y="657680"/>
            <a:ext cx="383366" cy="383366"/>
            <a:chOff x="0" y="0"/>
            <a:chExt cx="660400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116739" y="745719"/>
            <a:ext cx="207288" cy="207288"/>
          </a:xfrm>
          <a:custGeom>
            <a:avLst/>
            <a:gdLst/>
            <a:ahLst/>
            <a:cxnLst/>
            <a:rect r="r" b="b" t="t" l="l"/>
            <a:pathLst>
              <a:path h="207288" w="207288">
                <a:moveTo>
                  <a:pt x="0" y="0"/>
                </a:moveTo>
                <a:lnTo>
                  <a:pt x="207288" y="0"/>
                </a:lnTo>
                <a:lnTo>
                  <a:pt x="207288" y="207288"/>
                </a:lnTo>
                <a:lnTo>
                  <a:pt x="0" y="2072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28700" y="657680"/>
            <a:ext cx="602732" cy="602732"/>
            <a:chOff x="0" y="0"/>
            <a:chExt cx="803643" cy="803643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803643" cy="803643"/>
              <a:chOff x="0" y="0"/>
              <a:chExt cx="660400" cy="6604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6040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914D"/>
              </a:solidFill>
            </p:spPr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99163" y="80293"/>
              <a:ext cx="666380" cy="643057"/>
            </a:xfrm>
            <a:custGeom>
              <a:avLst/>
              <a:gdLst/>
              <a:ahLst/>
              <a:cxnLst/>
              <a:rect r="r" b="b" t="t" l="l"/>
              <a:pathLst>
                <a:path h="643057" w="666380">
                  <a:moveTo>
                    <a:pt x="0" y="0"/>
                  </a:moveTo>
                  <a:lnTo>
                    <a:pt x="666380" y="0"/>
                  </a:lnTo>
                  <a:lnTo>
                    <a:pt x="666380" y="643057"/>
                  </a:lnTo>
                  <a:lnTo>
                    <a:pt x="0" y="6430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28700" y="3426235"/>
            <a:ext cx="7865399" cy="79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5"/>
              </a:lnSpc>
              <a:spcBef>
                <a:spcPct val="0"/>
              </a:spcBef>
            </a:pPr>
            <a:r>
              <a:rPr lang="en-US" sz="2353">
                <a:solidFill>
                  <a:srgbClr val="555555"/>
                </a:solidFill>
                <a:latin typeface="Poppins Light"/>
                <a:ea typeface="Poppins Light"/>
                <a:cs typeface="Poppins Light"/>
                <a:sym typeface="Poppins Light"/>
              </a:rPr>
              <a:t>To become the leading self storage solution provider in urbanizing regions of Nepal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837061"/>
            <a:ext cx="4741711" cy="1115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9"/>
              </a:lnSpc>
            </a:pPr>
            <a:r>
              <a:rPr lang="en-US" sz="7460">
                <a:solidFill>
                  <a:srgbClr val="555555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Vision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5329983"/>
            <a:ext cx="4480179" cy="1050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26"/>
              </a:lnSpc>
            </a:pPr>
            <a:r>
              <a:rPr lang="en-US" sz="7031">
                <a:solidFill>
                  <a:srgbClr val="555555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Mission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03610" y="6846131"/>
            <a:ext cx="6371409" cy="1443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2"/>
              </a:lnSpc>
              <a:spcBef>
                <a:spcPct val="0"/>
              </a:spcBef>
            </a:pPr>
            <a:r>
              <a:rPr lang="en-US" sz="2051">
                <a:solidFill>
                  <a:srgbClr val="555555"/>
                </a:solidFill>
                <a:latin typeface="Poppins Light"/>
                <a:ea typeface="Poppins Light"/>
                <a:cs typeface="Poppins Light"/>
                <a:sym typeface="Poppins Light"/>
              </a:rPr>
              <a:t>Address the storage needs of diverse customer segments, including retail shops, individuals moving temporarily, small factories, wholesalers, offices, and tourists.</a:t>
            </a:r>
          </a:p>
        </p:txBody>
      </p:sp>
      <p:sp>
        <p:nvSpPr>
          <p:cNvPr name="TextBox 18" id="18"/>
          <p:cNvSpPr txBox="true"/>
          <p:nvPr/>
        </p:nvSpPr>
        <p:spPr>
          <a:xfrm rot="-5400000">
            <a:off x="17310462" y="8275467"/>
            <a:ext cx="933317" cy="256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9"/>
              </a:lnSpc>
            </a:pPr>
            <a:r>
              <a:rPr lang="en-US" sz="151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2028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896845" y="858888"/>
            <a:ext cx="1612879" cy="241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655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44000" y="6929707"/>
            <a:ext cx="6371409" cy="719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2"/>
              </a:lnSpc>
              <a:spcBef>
                <a:spcPct val="0"/>
              </a:spcBef>
            </a:pPr>
            <a:r>
              <a:rPr lang="en-US" sz="2051">
                <a:solidFill>
                  <a:srgbClr val="555555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Storage Nepal</a:t>
            </a:r>
            <a:r>
              <a:rPr lang="en-US" sz="2051">
                <a:solidFill>
                  <a:srgbClr val="555555"/>
                </a:solidFill>
                <a:latin typeface="Poppins Light"/>
                <a:ea typeface="Poppins Light"/>
                <a:cs typeface="Poppins Light"/>
                <a:sym typeface="Poppins Light"/>
              </a:rPr>
              <a:t> aims to provide flexible, secure, and cost-effective storage solutions.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52258" y="2389628"/>
            <a:ext cx="3986136" cy="5979203"/>
            <a:chOff x="0" y="0"/>
            <a:chExt cx="6350000" cy="9525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62570" t="0" r="-6257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153157" y="2389628"/>
            <a:ext cx="2225816" cy="2225816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3"/>
              <a:stretch>
                <a:fillRect l="-25061" t="0" r="-25061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657680"/>
            <a:ext cx="383366" cy="383366"/>
            <a:chOff x="0" y="0"/>
            <a:chExt cx="660400" cy="660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116739" y="745719"/>
            <a:ext cx="207288" cy="207288"/>
          </a:xfrm>
          <a:custGeom>
            <a:avLst/>
            <a:gdLst/>
            <a:ahLst/>
            <a:cxnLst/>
            <a:rect r="r" b="b" t="t" l="l"/>
            <a:pathLst>
              <a:path h="207288" w="207288">
                <a:moveTo>
                  <a:pt x="0" y="0"/>
                </a:moveTo>
                <a:lnTo>
                  <a:pt x="207288" y="0"/>
                </a:lnTo>
                <a:lnTo>
                  <a:pt x="207288" y="207288"/>
                </a:lnTo>
                <a:lnTo>
                  <a:pt x="0" y="2072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28700" y="657680"/>
            <a:ext cx="602732" cy="602732"/>
            <a:chOff x="0" y="0"/>
            <a:chExt cx="803643" cy="803643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803643" cy="803643"/>
              <a:chOff x="0" y="0"/>
              <a:chExt cx="660400" cy="6604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6040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914D"/>
              </a:solidFill>
            </p:spPr>
          </p:sp>
        </p:grpSp>
        <p:sp>
          <p:nvSpPr>
            <p:cNvPr name="Freeform 12" id="12"/>
            <p:cNvSpPr/>
            <p:nvPr/>
          </p:nvSpPr>
          <p:spPr>
            <a:xfrm flipH="false" flipV="false" rot="0">
              <a:off x="99163" y="80293"/>
              <a:ext cx="666380" cy="643057"/>
            </a:xfrm>
            <a:custGeom>
              <a:avLst/>
              <a:gdLst/>
              <a:ahLst/>
              <a:cxnLst/>
              <a:rect r="r" b="b" t="t" l="l"/>
              <a:pathLst>
                <a:path h="643057" w="666380">
                  <a:moveTo>
                    <a:pt x="0" y="0"/>
                  </a:moveTo>
                  <a:lnTo>
                    <a:pt x="666380" y="0"/>
                  </a:lnTo>
                  <a:lnTo>
                    <a:pt x="666380" y="643057"/>
                  </a:lnTo>
                  <a:lnTo>
                    <a:pt x="0" y="6430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4142493" y="2389628"/>
            <a:ext cx="2225816" cy="2225816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8"/>
              <a:stretch>
                <a:fillRect l="-25061" t="0" r="-25061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8153157" y="6227868"/>
            <a:ext cx="2225816" cy="2225816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9"/>
              <a:stretch>
                <a:fillRect l="-24921" t="0" r="-24921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3981507" y="6227868"/>
            <a:ext cx="2225816" cy="2225816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10"/>
              <a:stretch>
                <a:fillRect l="-8491" t="0" r="-8491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8700" y="1279462"/>
            <a:ext cx="13402770" cy="862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59"/>
              </a:lnSpc>
            </a:pPr>
            <a:r>
              <a:rPr lang="en-US" sz="5042">
                <a:solidFill>
                  <a:srgbClr val="555555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Target Market Segments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92185" y="8676898"/>
            <a:ext cx="3946208" cy="415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5"/>
              </a:lnSpc>
            </a:pPr>
            <a:r>
              <a:rPr lang="en-US" sz="2453">
                <a:solidFill>
                  <a:srgbClr val="555555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Retail Shops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92185" y="9153257"/>
            <a:ext cx="3986136" cy="78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35"/>
              </a:lnSpc>
            </a:pPr>
            <a:r>
              <a:rPr lang="en-US" sz="2239">
                <a:solidFill>
                  <a:srgbClr val="555555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Off-site storage for excess inventory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949510" y="4815469"/>
            <a:ext cx="5025073" cy="40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sz="2385">
                <a:solidFill>
                  <a:srgbClr val="555555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Individuals Moving Temporarily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949510" y="5251577"/>
            <a:ext cx="5025073" cy="289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3"/>
              </a:lnSpc>
            </a:pPr>
            <a:r>
              <a:rPr lang="en-US" sz="1759">
                <a:solidFill>
                  <a:srgbClr val="555555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Secure storage for personal belongings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169744" y="7896731"/>
            <a:ext cx="624787" cy="313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1925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CMO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896845" y="858888"/>
            <a:ext cx="1612879" cy="241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655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625945" y="4815469"/>
            <a:ext cx="5570313" cy="425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46"/>
              </a:lnSpc>
            </a:pPr>
            <a:r>
              <a:rPr lang="en-US" sz="2533">
                <a:solidFill>
                  <a:srgbClr val="555555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Small Factories and Wholesalers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743587" y="5258252"/>
            <a:ext cx="5335030" cy="324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5"/>
              </a:lnSpc>
            </a:pPr>
            <a:r>
              <a:rPr lang="en-US" sz="1868">
                <a:solidFill>
                  <a:srgbClr val="555555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Efficient warehousing solutions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701095" y="8653709"/>
            <a:ext cx="5521902" cy="438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0"/>
              </a:lnSpc>
            </a:pPr>
            <a:r>
              <a:rPr lang="en-US" sz="2621">
                <a:solidFill>
                  <a:srgbClr val="555555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Offices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701095" y="9121527"/>
            <a:ext cx="5521902" cy="660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7"/>
              </a:lnSpc>
            </a:pPr>
            <a:r>
              <a:rPr lang="en-US" sz="1933">
                <a:solidFill>
                  <a:srgbClr val="555555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Storage for supplies, old equipment, and documents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357698" y="8667373"/>
            <a:ext cx="5795406" cy="467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2"/>
              </a:lnSpc>
            </a:pPr>
            <a:r>
              <a:rPr lang="en-US" sz="2751">
                <a:solidFill>
                  <a:srgbClr val="555555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Tourists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357698" y="9167416"/>
            <a:ext cx="5795406" cy="339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41"/>
              </a:lnSpc>
            </a:pPr>
            <a:r>
              <a:rPr lang="en-US" sz="2029">
                <a:solidFill>
                  <a:srgbClr val="555555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Safe luggage storage during travel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1950" y="1501011"/>
            <a:ext cx="3226656" cy="5597378"/>
            <a:chOff x="0" y="0"/>
            <a:chExt cx="1103278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3278" cy="1913890"/>
            </a:xfrm>
            <a:custGeom>
              <a:avLst/>
              <a:gdLst/>
              <a:ahLst/>
              <a:cxnLst/>
              <a:rect r="r" b="b" t="t" l="l"/>
              <a:pathLst>
                <a:path h="1913890" w="1103278">
                  <a:moveTo>
                    <a:pt x="0" y="0"/>
                  </a:moveTo>
                  <a:lnTo>
                    <a:pt x="1103278" y="0"/>
                  </a:lnTo>
                  <a:lnTo>
                    <a:pt x="1103278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4032697" y="480434"/>
            <a:ext cx="7783790" cy="945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28"/>
              </a:lnSpc>
            </a:pPr>
            <a:r>
              <a:rPr lang="en-US" sz="5520">
                <a:solidFill>
                  <a:srgbClr val="555555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Business Model Canvas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3948270" y="1501011"/>
            <a:ext cx="3226656" cy="2624315"/>
            <a:chOff x="0" y="0"/>
            <a:chExt cx="1103278" cy="8973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03278" cy="897322"/>
            </a:xfrm>
            <a:custGeom>
              <a:avLst/>
              <a:gdLst/>
              <a:ahLst/>
              <a:cxnLst/>
              <a:rect r="r" b="b" t="t" l="l"/>
              <a:pathLst>
                <a:path h="897322" w="1103278">
                  <a:moveTo>
                    <a:pt x="0" y="0"/>
                  </a:moveTo>
                  <a:lnTo>
                    <a:pt x="1103278" y="0"/>
                  </a:lnTo>
                  <a:lnTo>
                    <a:pt x="1103278" y="897322"/>
                  </a:lnTo>
                  <a:lnTo>
                    <a:pt x="0" y="897322"/>
                  </a:ln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695273" y="1779583"/>
            <a:ext cx="2679077" cy="327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8"/>
              </a:lnSpc>
            </a:pPr>
            <a:r>
              <a:rPr lang="en-US" sz="1898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KEY PARTNERS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08772" y="1768694"/>
            <a:ext cx="2679077" cy="289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7"/>
              </a:lnSpc>
            </a:pPr>
            <a:r>
              <a:rPr lang="en-US" sz="1669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KEY ACTIVITIES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948270" y="4474074"/>
            <a:ext cx="3226656" cy="2624315"/>
            <a:chOff x="0" y="0"/>
            <a:chExt cx="1103278" cy="89732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03278" cy="897322"/>
            </a:xfrm>
            <a:custGeom>
              <a:avLst/>
              <a:gdLst/>
              <a:ahLst/>
              <a:cxnLst/>
              <a:rect r="r" b="b" t="t" l="l"/>
              <a:pathLst>
                <a:path h="897322" w="1103278">
                  <a:moveTo>
                    <a:pt x="0" y="0"/>
                  </a:moveTo>
                  <a:lnTo>
                    <a:pt x="1103278" y="0"/>
                  </a:lnTo>
                  <a:lnTo>
                    <a:pt x="1103278" y="897322"/>
                  </a:lnTo>
                  <a:lnTo>
                    <a:pt x="0" y="897322"/>
                  </a:ln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4222060" y="4752646"/>
            <a:ext cx="2852501" cy="327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8"/>
              </a:lnSpc>
            </a:pPr>
            <a:r>
              <a:rPr lang="en-US" sz="1898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KEY RESOURCES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16086" y="2441293"/>
            <a:ext cx="2758264" cy="4116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7457" indent="-253728" lvl="1">
              <a:lnSpc>
                <a:spcPts val="3290"/>
              </a:lnSpc>
              <a:buFont typeface="Arial"/>
              <a:buChar char="•"/>
            </a:pPr>
            <a:r>
              <a:rPr lang="en-US" sz="235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Real Estate Providers</a:t>
            </a:r>
          </a:p>
          <a:p>
            <a:pPr algn="l" marL="507457" indent="-253728" lvl="1">
              <a:lnSpc>
                <a:spcPts val="3290"/>
              </a:lnSpc>
              <a:buFont typeface="Arial"/>
              <a:buChar char="•"/>
            </a:pPr>
            <a:r>
              <a:rPr lang="en-US" sz="235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Security Firms</a:t>
            </a:r>
          </a:p>
          <a:p>
            <a:pPr algn="l" marL="507457" indent="-253728" lvl="1">
              <a:lnSpc>
                <a:spcPts val="3290"/>
              </a:lnSpc>
              <a:buFont typeface="Arial"/>
              <a:buChar char="•"/>
            </a:pPr>
            <a:r>
              <a:rPr lang="en-US" sz="235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Transport Companies</a:t>
            </a:r>
          </a:p>
          <a:p>
            <a:pPr algn="l" marL="507457" indent="-253728" lvl="1">
              <a:lnSpc>
                <a:spcPts val="3290"/>
              </a:lnSpc>
              <a:buFont typeface="Arial"/>
              <a:buChar char="•"/>
            </a:pPr>
            <a:r>
              <a:rPr lang="en-US" sz="235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Marketing Agencies</a:t>
            </a:r>
          </a:p>
          <a:p>
            <a:pPr algn="l" marL="507457" indent="-253728" lvl="1">
              <a:lnSpc>
                <a:spcPts val="3290"/>
              </a:lnSpc>
              <a:buFont typeface="Arial"/>
              <a:buChar char="•"/>
            </a:pPr>
            <a:r>
              <a:rPr lang="en-US" sz="235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Travel Agencies, hotels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56926" y="2238026"/>
            <a:ext cx="2679077" cy="1729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3414" indent="-216707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Facility Mgmt</a:t>
            </a:r>
          </a:p>
          <a:p>
            <a:pPr algn="l" marL="433414" indent="-216707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Customer Service</a:t>
            </a:r>
          </a:p>
          <a:p>
            <a:pPr algn="l" marL="433414" indent="-216707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Marketing &amp; Sales</a:t>
            </a:r>
          </a:p>
          <a:p>
            <a:pPr algn="l" marL="433414" indent="-216707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Logistics</a:t>
            </a:r>
          </a:p>
          <a:p>
            <a:pPr algn="l" marL="433414" indent="-216707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Technology Mgmt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091592" y="5237981"/>
            <a:ext cx="2590357" cy="1835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8095" indent="-229047" lvl="1">
              <a:lnSpc>
                <a:spcPts val="2970"/>
              </a:lnSpc>
              <a:buFont typeface="Arial"/>
              <a:buChar char="•"/>
            </a:pPr>
            <a:r>
              <a:rPr lang="en-US" sz="212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Storage Facilities</a:t>
            </a:r>
          </a:p>
          <a:p>
            <a:pPr algn="l" marL="458095" indent="-229047" lvl="1">
              <a:lnSpc>
                <a:spcPts val="2970"/>
              </a:lnSpc>
              <a:buFont typeface="Arial"/>
              <a:buChar char="•"/>
            </a:pPr>
            <a:r>
              <a:rPr lang="en-US" sz="212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Technology</a:t>
            </a:r>
          </a:p>
          <a:p>
            <a:pPr algn="l" marL="458095" indent="-229047" lvl="1">
              <a:lnSpc>
                <a:spcPts val="2970"/>
              </a:lnSpc>
              <a:buFont typeface="Arial"/>
              <a:buChar char="•"/>
            </a:pPr>
            <a:r>
              <a:rPr lang="en-US" sz="212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Staff</a:t>
            </a:r>
          </a:p>
          <a:p>
            <a:pPr algn="l" marL="458095" indent="-229047" lvl="1">
              <a:lnSpc>
                <a:spcPts val="2970"/>
              </a:lnSpc>
              <a:buFont typeface="Arial"/>
              <a:buChar char="•"/>
            </a:pPr>
            <a:r>
              <a:rPr lang="en-US" sz="212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Vehicles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562132" y="1501011"/>
            <a:ext cx="3226656" cy="5597378"/>
            <a:chOff x="0" y="0"/>
            <a:chExt cx="1103278" cy="191389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03278" cy="1913890"/>
            </a:xfrm>
            <a:custGeom>
              <a:avLst/>
              <a:gdLst/>
              <a:ahLst/>
              <a:cxnLst/>
              <a:rect r="r" b="b" t="t" l="l"/>
              <a:pathLst>
                <a:path h="1913890" w="1103278">
                  <a:moveTo>
                    <a:pt x="0" y="0"/>
                  </a:moveTo>
                  <a:lnTo>
                    <a:pt x="1103278" y="0"/>
                  </a:lnTo>
                  <a:lnTo>
                    <a:pt x="1103278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914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1148452" y="1501011"/>
            <a:ext cx="3226656" cy="2624315"/>
            <a:chOff x="0" y="0"/>
            <a:chExt cx="1103278" cy="89732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03278" cy="897322"/>
            </a:xfrm>
            <a:custGeom>
              <a:avLst/>
              <a:gdLst/>
              <a:ahLst/>
              <a:cxnLst/>
              <a:rect r="r" b="b" t="t" l="l"/>
              <a:pathLst>
                <a:path h="897322" w="1103278">
                  <a:moveTo>
                    <a:pt x="0" y="0"/>
                  </a:moveTo>
                  <a:lnTo>
                    <a:pt x="1103278" y="0"/>
                  </a:lnTo>
                  <a:lnTo>
                    <a:pt x="1103278" y="897322"/>
                  </a:lnTo>
                  <a:lnTo>
                    <a:pt x="0" y="897322"/>
                  </a:ln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7895455" y="1779583"/>
            <a:ext cx="2679077" cy="664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8"/>
              </a:lnSpc>
            </a:pPr>
            <a:r>
              <a:rPr lang="en-US" sz="1898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VALUE</a:t>
            </a:r>
          </a:p>
          <a:p>
            <a:pPr algn="l">
              <a:lnSpc>
                <a:spcPts val="2658"/>
              </a:lnSpc>
            </a:pPr>
            <a:r>
              <a:rPr lang="en-US" sz="1898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PROPOSITIONS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08954" y="1779583"/>
            <a:ext cx="2679077" cy="664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8"/>
              </a:lnSpc>
            </a:pPr>
            <a:r>
              <a:rPr lang="en-US" sz="1898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CUSTOMER</a:t>
            </a:r>
          </a:p>
          <a:p>
            <a:pPr algn="l">
              <a:lnSpc>
                <a:spcPts val="2658"/>
              </a:lnSpc>
            </a:pPr>
            <a:r>
              <a:rPr lang="en-US" sz="1898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RELATIONSHIPS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1148452" y="4474074"/>
            <a:ext cx="3226656" cy="2624315"/>
            <a:chOff x="0" y="0"/>
            <a:chExt cx="1103278" cy="89732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03278" cy="897322"/>
            </a:xfrm>
            <a:custGeom>
              <a:avLst/>
              <a:gdLst/>
              <a:ahLst/>
              <a:cxnLst/>
              <a:rect r="r" b="b" t="t" l="l"/>
              <a:pathLst>
                <a:path h="897322" w="1103278">
                  <a:moveTo>
                    <a:pt x="0" y="0"/>
                  </a:moveTo>
                  <a:lnTo>
                    <a:pt x="1103278" y="0"/>
                  </a:lnTo>
                  <a:lnTo>
                    <a:pt x="1103278" y="897322"/>
                  </a:lnTo>
                  <a:lnTo>
                    <a:pt x="0" y="897322"/>
                  </a:ln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1422242" y="4752646"/>
            <a:ext cx="2852501" cy="392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8"/>
              </a:lnSpc>
            </a:pPr>
            <a:r>
              <a:rPr lang="en-US" sz="23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CHANNELS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715072" y="2638020"/>
            <a:ext cx="2758264" cy="374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7457" indent="-253728" lvl="1">
              <a:lnSpc>
                <a:spcPts val="3290"/>
              </a:lnSpc>
              <a:buFont typeface="Arial"/>
              <a:buChar char="•"/>
            </a:pPr>
            <a:r>
              <a:rPr lang="en-US" sz="235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Flexible Storage Options</a:t>
            </a:r>
          </a:p>
          <a:p>
            <a:pPr algn="l" marL="507457" indent="-253728" lvl="1">
              <a:lnSpc>
                <a:spcPts val="3290"/>
              </a:lnSpc>
              <a:buFont typeface="Arial"/>
              <a:buChar char="•"/>
            </a:pPr>
            <a:r>
              <a:rPr lang="en-US" sz="235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Competitive Pricing</a:t>
            </a:r>
          </a:p>
          <a:p>
            <a:pPr algn="l" marL="507457" indent="-253728" lvl="1">
              <a:lnSpc>
                <a:spcPts val="3290"/>
              </a:lnSpc>
              <a:buFont typeface="Arial"/>
              <a:buChar char="•"/>
            </a:pPr>
            <a:r>
              <a:rPr lang="en-US" sz="235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High Security</a:t>
            </a:r>
          </a:p>
          <a:p>
            <a:pPr algn="l" marL="507457" indent="-253728" lvl="1">
              <a:lnSpc>
                <a:spcPts val="3290"/>
              </a:lnSpc>
              <a:buFont typeface="Arial"/>
              <a:buChar char="•"/>
            </a:pPr>
            <a:r>
              <a:rPr lang="en-US" sz="235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Convenience</a:t>
            </a:r>
          </a:p>
          <a:p>
            <a:pPr algn="l" marL="532138" indent="-266069" lvl="1">
              <a:lnSpc>
                <a:spcPts val="3450"/>
              </a:lnSpc>
              <a:buFont typeface="Arial"/>
              <a:buChar char="•"/>
            </a:pPr>
            <a:r>
              <a:rPr lang="en-US" sz="2464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Tourist Support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355015" y="2505169"/>
            <a:ext cx="2679077" cy="138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3414" indent="-216707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Personal Assistance</a:t>
            </a:r>
          </a:p>
          <a:p>
            <a:pPr algn="l" marL="433414" indent="-216707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Online Platform</a:t>
            </a:r>
          </a:p>
          <a:p>
            <a:pPr algn="l" marL="433414" indent="-216707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Loyalty Programs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344126" y="5127002"/>
            <a:ext cx="2590357" cy="2193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4052" indent="-192026" lvl="1">
              <a:lnSpc>
                <a:spcPts val="2490"/>
              </a:lnSpc>
              <a:buFont typeface="Arial"/>
              <a:buChar char="•"/>
            </a:pPr>
            <a:r>
              <a:rPr lang="en-US" sz="1778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Online</a:t>
            </a:r>
          </a:p>
          <a:p>
            <a:pPr algn="l" marL="384052" indent="-192026" lvl="1">
              <a:lnSpc>
                <a:spcPts val="2490"/>
              </a:lnSpc>
              <a:buFont typeface="Arial"/>
              <a:buChar char="•"/>
            </a:pPr>
            <a:r>
              <a:rPr lang="en-US" sz="1778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Partners - travel, hotel</a:t>
            </a:r>
          </a:p>
          <a:p>
            <a:pPr algn="l" marL="384052" indent="-192026" lvl="1">
              <a:lnSpc>
                <a:spcPts val="2490"/>
              </a:lnSpc>
              <a:buFont typeface="Arial"/>
              <a:buChar char="•"/>
            </a:pPr>
            <a:r>
              <a:rPr lang="en-US" sz="1778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Direct Marketing - airports</a:t>
            </a:r>
          </a:p>
          <a:p>
            <a:pPr algn="l" marL="384052" indent="-192026" lvl="1">
              <a:lnSpc>
                <a:spcPts val="2490"/>
              </a:lnSpc>
              <a:buFont typeface="Arial"/>
              <a:buChar char="•"/>
            </a:pPr>
            <a:r>
              <a:rPr lang="en-US" sz="1778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Social Media</a:t>
            </a:r>
          </a:p>
          <a:p>
            <a:pPr algn="l">
              <a:lnSpc>
                <a:spcPts val="2490"/>
              </a:lnSpc>
            </a:pPr>
          </a:p>
        </p:txBody>
      </p:sp>
      <p:grpSp>
        <p:nvGrpSpPr>
          <p:cNvPr name="Group 27" id="27"/>
          <p:cNvGrpSpPr/>
          <p:nvPr/>
        </p:nvGrpSpPr>
        <p:grpSpPr>
          <a:xfrm rot="0">
            <a:off x="14707231" y="1501011"/>
            <a:ext cx="3226656" cy="5597378"/>
            <a:chOff x="0" y="0"/>
            <a:chExt cx="1103278" cy="191389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103278" cy="1913890"/>
            </a:xfrm>
            <a:custGeom>
              <a:avLst/>
              <a:gdLst/>
              <a:ahLst/>
              <a:cxnLst/>
              <a:rect r="r" b="b" t="t" l="l"/>
              <a:pathLst>
                <a:path h="1913890" w="1103278">
                  <a:moveTo>
                    <a:pt x="0" y="0"/>
                  </a:moveTo>
                  <a:lnTo>
                    <a:pt x="1103278" y="0"/>
                  </a:lnTo>
                  <a:lnTo>
                    <a:pt x="1103278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5040554" y="1779583"/>
            <a:ext cx="2679077" cy="805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8"/>
              </a:lnSpc>
            </a:pPr>
            <a:r>
              <a:rPr lang="en-US" sz="23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CUSTOMER</a:t>
            </a:r>
          </a:p>
          <a:p>
            <a:pPr algn="l">
              <a:lnSpc>
                <a:spcPts val="3298"/>
              </a:lnSpc>
            </a:pPr>
            <a:r>
              <a:rPr lang="en-US" sz="2355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SEGMENTS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854224" y="2755866"/>
            <a:ext cx="2758264" cy="2734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2776" indent="-241388" lvl="1">
              <a:lnSpc>
                <a:spcPts val="3130"/>
              </a:lnSpc>
              <a:buFont typeface="Arial"/>
              <a:buChar char="•"/>
            </a:pPr>
            <a:r>
              <a:rPr lang="en-US" sz="2236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Retail Shops</a:t>
            </a:r>
          </a:p>
          <a:p>
            <a:pPr algn="l" marL="482776" indent="-241388" lvl="1">
              <a:lnSpc>
                <a:spcPts val="3130"/>
              </a:lnSpc>
              <a:buFont typeface="Arial"/>
              <a:buChar char="•"/>
            </a:pPr>
            <a:r>
              <a:rPr lang="en-US" sz="2236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Individuals</a:t>
            </a:r>
          </a:p>
          <a:p>
            <a:pPr algn="l" marL="482776" indent="-241388" lvl="1">
              <a:lnSpc>
                <a:spcPts val="3130"/>
              </a:lnSpc>
              <a:buFont typeface="Arial"/>
              <a:buChar char="•"/>
            </a:pPr>
            <a:r>
              <a:rPr lang="en-US" sz="2236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Small Factories</a:t>
            </a:r>
          </a:p>
          <a:p>
            <a:pPr algn="l" marL="482776" indent="-241388" lvl="1">
              <a:lnSpc>
                <a:spcPts val="3130"/>
              </a:lnSpc>
              <a:buFont typeface="Arial"/>
              <a:buChar char="•"/>
            </a:pPr>
            <a:r>
              <a:rPr lang="en-US" sz="2236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Wholesalers / Distributors</a:t>
            </a:r>
          </a:p>
          <a:p>
            <a:pPr algn="l" marL="482776" indent="-241388" lvl="1">
              <a:lnSpc>
                <a:spcPts val="3130"/>
              </a:lnSpc>
              <a:buFont typeface="Arial"/>
              <a:buChar char="•"/>
            </a:pPr>
            <a:r>
              <a:rPr lang="en-US" sz="2236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Offices</a:t>
            </a:r>
          </a:p>
          <a:p>
            <a:pPr algn="l" marL="482776" indent="-241388" lvl="1">
              <a:lnSpc>
                <a:spcPts val="3130"/>
              </a:lnSpc>
              <a:buFont typeface="Arial"/>
              <a:buChar char="•"/>
            </a:pPr>
            <a:r>
              <a:rPr lang="en-US" sz="2236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Tourists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361950" y="7396385"/>
            <a:ext cx="8597493" cy="2624315"/>
            <a:chOff x="0" y="0"/>
            <a:chExt cx="2939708" cy="89732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939708" cy="897322"/>
            </a:xfrm>
            <a:custGeom>
              <a:avLst/>
              <a:gdLst/>
              <a:ahLst/>
              <a:cxnLst/>
              <a:rect r="r" b="b" t="t" l="l"/>
              <a:pathLst>
                <a:path h="897322" w="2939708">
                  <a:moveTo>
                    <a:pt x="0" y="0"/>
                  </a:moveTo>
                  <a:lnTo>
                    <a:pt x="2939708" y="0"/>
                  </a:lnTo>
                  <a:lnTo>
                    <a:pt x="2939708" y="897322"/>
                  </a:lnTo>
                  <a:lnTo>
                    <a:pt x="0" y="897322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695273" y="7522447"/>
            <a:ext cx="3526787" cy="315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</a:pPr>
            <a:r>
              <a:rPr lang="en-US" sz="1827">
                <a:solidFill>
                  <a:srgbClr val="0B1B2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COST STRUCTURE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54270" y="7999005"/>
            <a:ext cx="7060801" cy="1748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6454" indent="-218227" lvl="1">
              <a:lnSpc>
                <a:spcPts val="2830"/>
              </a:lnSpc>
              <a:buFont typeface="Arial"/>
              <a:buChar char="•"/>
            </a:pPr>
            <a:r>
              <a:rPr lang="en-US" sz="2021">
                <a:solidFill>
                  <a:srgbClr val="0B1B2A"/>
                </a:solidFill>
                <a:latin typeface="Poppins Light"/>
                <a:ea typeface="Poppins Light"/>
                <a:cs typeface="Poppins Light"/>
                <a:sym typeface="Poppins Light"/>
              </a:rPr>
              <a:t>Facility Costs - Rent, maintenance, security</a:t>
            </a:r>
          </a:p>
          <a:p>
            <a:pPr algn="l" marL="436454" indent="-218227" lvl="1">
              <a:lnSpc>
                <a:spcPts val="2830"/>
              </a:lnSpc>
              <a:buFont typeface="Arial"/>
              <a:buChar char="•"/>
            </a:pPr>
            <a:r>
              <a:rPr lang="en-US" sz="2021">
                <a:solidFill>
                  <a:srgbClr val="0B1B2A"/>
                </a:solidFill>
                <a:latin typeface="Poppins Light"/>
                <a:ea typeface="Poppins Light"/>
                <a:cs typeface="Poppins Light"/>
                <a:sym typeface="Poppins Light"/>
              </a:rPr>
              <a:t>Staff Salaries</a:t>
            </a:r>
          </a:p>
          <a:p>
            <a:pPr algn="l" marL="436454" indent="-218227" lvl="1">
              <a:lnSpc>
                <a:spcPts val="2830"/>
              </a:lnSpc>
              <a:buFont typeface="Arial"/>
              <a:buChar char="•"/>
            </a:pPr>
            <a:r>
              <a:rPr lang="en-US" sz="2021">
                <a:solidFill>
                  <a:srgbClr val="0B1B2A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Technology Costs</a:t>
            </a:r>
          </a:p>
          <a:p>
            <a:pPr algn="l" marL="436454" indent="-218227" lvl="1">
              <a:lnSpc>
                <a:spcPts val="2830"/>
              </a:lnSpc>
              <a:buFont typeface="Arial"/>
              <a:buChar char="•"/>
            </a:pPr>
            <a:r>
              <a:rPr lang="en-US" sz="2021">
                <a:solidFill>
                  <a:srgbClr val="0B1B2A"/>
                </a:solidFill>
                <a:latin typeface="Poppins Light"/>
                <a:ea typeface="Poppins Light"/>
                <a:cs typeface="Poppins Light"/>
                <a:sym typeface="Poppins Light"/>
              </a:rPr>
              <a:t>Marketing Expenses</a:t>
            </a:r>
          </a:p>
          <a:p>
            <a:pPr algn="l" marL="436454" indent="-218227" lvl="1">
              <a:lnSpc>
                <a:spcPts val="2830"/>
              </a:lnSpc>
              <a:buFont typeface="Arial"/>
              <a:buChar char="•"/>
            </a:pPr>
            <a:r>
              <a:rPr lang="en-US" sz="2021">
                <a:solidFill>
                  <a:srgbClr val="0B1B2A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Transport Costs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9336394" y="7396385"/>
            <a:ext cx="8597493" cy="2624315"/>
            <a:chOff x="0" y="0"/>
            <a:chExt cx="2939708" cy="897322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2939708" cy="897322"/>
            </a:xfrm>
            <a:custGeom>
              <a:avLst/>
              <a:gdLst/>
              <a:ahLst/>
              <a:cxnLst/>
              <a:rect r="r" b="b" t="t" l="l"/>
              <a:pathLst>
                <a:path h="897322" w="2939708">
                  <a:moveTo>
                    <a:pt x="0" y="0"/>
                  </a:moveTo>
                  <a:lnTo>
                    <a:pt x="2939708" y="0"/>
                  </a:lnTo>
                  <a:lnTo>
                    <a:pt x="2939708" y="897322"/>
                  </a:lnTo>
                  <a:lnTo>
                    <a:pt x="0" y="897322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37" id="37"/>
          <p:cNvSpPr txBox="true"/>
          <p:nvPr/>
        </p:nvSpPr>
        <p:spPr>
          <a:xfrm rot="0">
            <a:off x="9669716" y="7552862"/>
            <a:ext cx="3178776" cy="315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</a:pPr>
            <a:r>
              <a:rPr lang="en-US" sz="1827">
                <a:solidFill>
                  <a:srgbClr val="0B1B2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REVENUE STREAMS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669716" y="8325606"/>
            <a:ext cx="7106224" cy="727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8044" indent="-229022" lvl="1">
              <a:lnSpc>
                <a:spcPts val="2970"/>
              </a:lnSpc>
              <a:buFont typeface="Arial"/>
              <a:buChar char="•"/>
            </a:pPr>
            <a:r>
              <a:rPr lang="en-US" sz="2121">
                <a:solidFill>
                  <a:srgbClr val="0B1B2A"/>
                </a:solidFill>
                <a:latin typeface="Poppins Light"/>
                <a:ea typeface="Poppins Light"/>
                <a:cs typeface="Poppins Light"/>
                <a:sym typeface="Poppins Light"/>
              </a:rPr>
              <a:t>Storage Fees</a:t>
            </a:r>
          </a:p>
          <a:p>
            <a:pPr algn="l" marL="458044" indent="-229022" lvl="1">
              <a:lnSpc>
                <a:spcPts val="2970"/>
              </a:lnSpc>
              <a:buFont typeface="Arial"/>
              <a:buChar char="•"/>
            </a:pPr>
            <a:r>
              <a:rPr lang="en-US" sz="2121">
                <a:solidFill>
                  <a:srgbClr val="0B1B2A"/>
                </a:solidFill>
                <a:latin typeface="Poppins Light"/>
                <a:ea typeface="Poppins Light"/>
                <a:cs typeface="Poppins Light"/>
                <a:sym typeface="Poppins Light"/>
              </a:rPr>
              <a:t>Value-added Services - transport, insurance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1028700" y="657680"/>
            <a:ext cx="347956" cy="347956"/>
            <a:chOff x="0" y="0"/>
            <a:chExt cx="660400" cy="6604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660400" cy="660400"/>
            </a:xfrm>
            <a:custGeom>
              <a:avLst/>
              <a:gdLst/>
              <a:ahLst/>
              <a:cxnLst/>
              <a:rect r="r" b="b" t="t" l="l"/>
              <a:pathLst>
                <a:path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Freeform 41" id="41"/>
          <p:cNvSpPr/>
          <p:nvPr/>
        </p:nvSpPr>
        <p:spPr>
          <a:xfrm flipH="false" flipV="false" rot="0">
            <a:off x="1108607" y="737587"/>
            <a:ext cx="188141" cy="188141"/>
          </a:xfrm>
          <a:custGeom>
            <a:avLst/>
            <a:gdLst/>
            <a:ahLst/>
            <a:cxnLst/>
            <a:rect r="r" b="b" t="t" l="l"/>
            <a:pathLst>
              <a:path h="188141" w="188141">
                <a:moveTo>
                  <a:pt x="0" y="0"/>
                </a:moveTo>
                <a:lnTo>
                  <a:pt x="188141" y="0"/>
                </a:lnTo>
                <a:lnTo>
                  <a:pt x="188141" y="188141"/>
                </a:lnTo>
                <a:lnTo>
                  <a:pt x="0" y="188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2" id="42"/>
          <p:cNvGrpSpPr/>
          <p:nvPr/>
        </p:nvGrpSpPr>
        <p:grpSpPr>
          <a:xfrm rot="0">
            <a:off x="1028700" y="657680"/>
            <a:ext cx="547059" cy="547059"/>
            <a:chOff x="0" y="0"/>
            <a:chExt cx="729412" cy="729412"/>
          </a:xfrm>
        </p:grpSpPr>
        <p:grpSp>
          <p:nvGrpSpPr>
            <p:cNvPr name="Group 43" id="43"/>
            <p:cNvGrpSpPr/>
            <p:nvPr/>
          </p:nvGrpSpPr>
          <p:grpSpPr>
            <a:xfrm rot="0">
              <a:off x="0" y="0"/>
              <a:ext cx="729412" cy="729412"/>
              <a:chOff x="0" y="0"/>
              <a:chExt cx="660400" cy="660400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66040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914D"/>
              </a:solidFill>
            </p:spPr>
          </p:sp>
        </p:grpSp>
        <p:sp>
          <p:nvSpPr>
            <p:cNvPr name="Freeform 45" id="45"/>
            <p:cNvSpPr/>
            <p:nvPr/>
          </p:nvSpPr>
          <p:spPr>
            <a:xfrm flipH="false" flipV="false" rot="0">
              <a:off x="90003" y="72877"/>
              <a:ext cx="604828" cy="583659"/>
            </a:xfrm>
            <a:custGeom>
              <a:avLst/>
              <a:gdLst/>
              <a:ahLst/>
              <a:cxnLst/>
              <a:rect r="r" b="b" t="t" l="l"/>
              <a:pathLst>
                <a:path h="583659" w="604828">
                  <a:moveTo>
                    <a:pt x="0" y="0"/>
                  </a:moveTo>
                  <a:lnTo>
                    <a:pt x="604828" y="0"/>
                  </a:lnTo>
                  <a:lnTo>
                    <a:pt x="604828" y="583658"/>
                  </a:lnTo>
                  <a:lnTo>
                    <a:pt x="0" y="5836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46" id="46"/>
          <p:cNvSpPr txBox="true"/>
          <p:nvPr/>
        </p:nvSpPr>
        <p:spPr>
          <a:xfrm rot="0">
            <a:off x="1816656" y="841183"/>
            <a:ext cx="1463901" cy="218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8"/>
              </a:lnSpc>
            </a:pPr>
            <a:r>
              <a:rPr lang="en-US" sz="1502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86407" y="0"/>
            <a:ext cx="14746565" cy="9401078"/>
            <a:chOff x="0" y="0"/>
            <a:chExt cx="4534406" cy="28907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34406" cy="2890728"/>
            </a:xfrm>
            <a:custGeom>
              <a:avLst/>
              <a:gdLst/>
              <a:ahLst/>
              <a:cxnLst/>
              <a:rect r="r" b="b" t="t" l="l"/>
              <a:pathLst>
                <a:path h="2890728" w="4534406">
                  <a:moveTo>
                    <a:pt x="4409946" y="2890728"/>
                  </a:moveTo>
                  <a:lnTo>
                    <a:pt x="124460" y="2890728"/>
                  </a:lnTo>
                  <a:cubicBezTo>
                    <a:pt x="55880" y="2890728"/>
                    <a:pt x="0" y="2834848"/>
                    <a:pt x="0" y="276626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409946" y="0"/>
                  </a:lnTo>
                  <a:cubicBezTo>
                    <a:pt x="4478526" y="0"/>
                    <a:pt x="4534406" y="55880"/>
                    <a:pt x="4534406" y="124460"/>
                  </a:cubicBezTo>
                  <a:lnTo>
                    <a:pt x="4534406" y="2766268"/>
                  </a:lnTo>
                  <a:cubicBezTo>
                    <a:pt x="4534406" y="2834848"/>
                    <a:pt x="4478526" y="2890728"/>
                    <a:pt x="4409946" y="2890728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202678" y="888808"/>
            <a:ext cx="14105804" cy="870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6"/>
              </a:lnSpc>
            </a:pPr>
            <a:r>
              <a:rPr lang="en-US" sz="5877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Operations Strategy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1314" y="3386216"/>
            <a:ext cx="5846664" cy="1934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855" indent="-237427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St</a:t>
            </a:r>
            <a:r>
              <a:rPr lang="en-US" sz="21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rategic locations in Kathmandu.</a:t>
            </a:r>
          </a:p>
          <a:p>
            <a:pPr algn="l" marL="474855" indent="-237427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Local contractors for construction.</a:t>
            </a:r>
          </a:p>
          <a:p>
            <a:pPr algn="l" marL="474855" indent="-237427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Advanced security systems with 24/7 CCTV monitoring.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191314" y="2316252"/>
            <a:ext cx="4778915" cy="595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48"/>
              </a:lnSpc>
            </a:pPr>
            <a:r>
              <a:rPr lang="en-US" sz="3973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Location &amp; Setup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61825" y="3386216"/>
            <a:ext cx="6249793" cy="1934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855" indent="-237427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Tr</a:t>
            </a:r>
            <a:r>
              <a:rPr lang="en-US" sz="21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ained local staff, including facility managers and security personnel.</a:t>
            </a:r>
          </a:p>
          <a:p>
            <a:pPr algn="l" marL="474855" indent="-237427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Daily operations overseen by a dedicated team.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761825" y="2316252"/>
            <a:ext cx="4776610" cy="595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48"/>
              </a:lnSpc>
            </a:pPr>
            <a:r>
              <a:rPr lang="en-US" sz="3973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Management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580772" y="6871819"/>
            <a:ext cx="9232084" cy="2224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61477" indent="-230739" lvl="1">
              <a:lnSpc>
                <a:spcPts val="2992"/>
              </a:lnSpc>
              <a:spcBef>
                <a:spcPct val="0"/>
              </a:spcBef>
              <a:buFont typeface="Arial"/>
              <a:buChar char="•"/>
            </a:pPr>
            <a:r>
              <a:rPr lang="en-US" sz="2137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Faci</a:t>
            </a:r>
            <a:r>
              <a:rPr lang="en-US" sz="2137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lity managers, customer service representatives, security personnel, logistics coordinators.</a:t>
            </a:r>
          </a:p>
          <a:p>
            <a:pPr algn="l" marL="461477" indent="-230739" lvl="1">
              <a:lnSpc>
                <a:spcPts val="2992"/>
              </a:lnSpc>
              <a:spcBef>
                <a:spcPct val="0"/>
              </a:spcBef>
              <a:buFont typeface="Arial"/>
              <a:buChar char="•"/>
            </a:pPr>
            <a:r>
              <a:rPr lang="en-US" sz="2137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Recruitment: Local hiring, job portals, employee referrals.</a:t>
            </a:r>
          </a:p>
          <a:p>
            <a:pPr algn="l" marL="461477" indent="-230739" lvl="1">
              <a:lnSpc>
                <a:spcPts val="2992"/>
              </a:lnSpc>
              <a:spcBef>
                <a:spcPct val="0"/>
              </a:spcBef>
              <a:buFont typeface="Arial"/>
              <a:buChar char="•"/>
            </a:pPr>
            <a:r>
              <a:rPr lang="en-US" sz="2137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Training: Comprehensive onboarding, continuous training, mentorship program.</a:t>
            </a:r>
          </a:p>
          <a:p>
            <a:pPr algn="l">
              <a:lnSpc>
                <a:spcPts val="2992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3743327" y="5976896"/>
            <a:ext cx="5154983" cy="586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48"/>
              </a:lnSpc>
            </a:pPr>
            <a:r>
              <a:rPr lang="en-US" sz="3973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Human Resources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50727" y="190528"/>
            <a:ext cx="547059" cy="547059"/>
            <a:chOff x="0" y="0"/>
            <a:chExt cx="729412" cy="729412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729412" cy="729412"/>
              <a:chOff x="0" y="0"/>
              <a:chExt cx="660400" cy="6604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6040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914D"/>
              </a:solidFill>
            </p:spPr>
          </p:sp>
        </p:grpSp>
        <p:sp>
          <p:nvSpPr>
            <p:cNvPr name="Freeform 15" id="15"/>
            <p:cNvSpPr/>
            <p:nvPr/>
          </p:nvSpPr>
          <p:spPr>
            <a:xfrm flipH="false" flipV="false" rot="0">
              <a:off x="90003" y="72877"/>
              <a:ext cx="604828" cy="583659"/>
            </a:xfrm>
            <a:custGeom>
              <a:avLst/>
              <a:gdLst/>
              <a:ahLst/>
              <a:cxnLst/>
              <a:rect r="r" b="b" t="t" l="l"/>
              <a:pathLst>
                <a:path h="583659" w="604828">
                  <a:moveTo>
                    <a:pt x="0" y="0"/>
                  </a:moveTo>
                  <a:lnTo>
                    <a:pt x="604828" y="0"/>
                  </a:lnTo>
                  <a:lnTo>
                    <a:pt x="604828" y="583658"/>
                  </a:lnTo>
                  <a:lnTo>
                    <a:pt x="0" y="5836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38683" y="374031"/>
            <a:ext cx="1463901" cy="218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8"/>
              </a:lnSpc>
            </a:pPr>
            <a:r>
              <a:rPr lang="en-US" sz="1502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86407" y="0"/>
            <a:ext cx="14746565" cy="9401078"/>
            <a:chOff x="0" y="0"/>
            <a:chExt cx="4534406" cy="28907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34406" cy="2890728"/>
            </a:xfrm>
            <a:custGeom>
              <a:avLst/>
              <a:gdLst/>
              <a:ahLst/>
              <a:cxnLst/>
              <a:rect r="r" b="b" t="t" l="l"/>
              <a:pathLst>
                <a:path h="2890728" w="4534406">
                  <a:moveTo>
                    <a:pt x="4409946" y="2890728"/>
                  </a:moveTo>
                  <a:lnTo>
                    <a:pt x="124460" y="2890728"/>
                  </a:lnTo>
                  <a:cubicBezTo>
                    <a:pt x="55880" y="2890728"/>
                    <a:pt x="0" y="2834848"/>
                    <a:pt x="0" y="276626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409946" y="0"/>
                  </a:lnTo>
                  <a:cubicBezTo>
                    <a:pt x="4478526" y="0"/>
                    <a:pt x="4534406" y="55880"/>
                    <a:pt x="4534406" y="124460"/>
                  </a:cubicBezTo>
                  <a:lnTo>
                    <a:pt x="4534406" y="2766268"/>
                  </a:lnTo>
                  <a:cubicBezTo>
                    <a:pt x="4534406" y="2834848"/>
                    <a:pt x="4478526" y="2890728"/>
                    <a:pt x="4409946" y="2890728"/>
                  </a:cubicBezTo>
                  <a:close/>
                </a:path>
              </a:pathLst>
            </a:custGeom>
            <a:solidFill>
              <a:srgbClr val="FF914D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202678" y="879283"/>
            <a:ext cx="6037212" cy="713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89"/>
              </a:lnSpc>
            </a:pPr>
            <a:r>
              <a:rPr lang="en-US" sz="4777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Marketing Strategy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1314" y="2521806"/>
            <a:ext cx="5129504" cy="1153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Retail shops, individuals moving temporarily, small factories, offices, tourists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1314" y="1968475"/>
            <a:ext cx="5129504" cy="48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0"/>
              </a:lnSpc>
            </a:pPr>
            <a:r>
              <a:rPr lang="en-US" sz="3273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Market Segmentation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61825" y="2494395"/>
            <a:ext cx="5964725" cy="11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8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Flexible storage solutions, competitive pricing, high security, convenience, tourist support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61825" y="1968475"/>
            <a:ext cx="4558737" cy="465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5"/>
              </a:lnSpc>
            </a:pPr>
            <a:r>
              <a:rPr lang="en-US" sz="3124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Value Proposition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250727" y="190528"/>
            <a:ext cx="547059" cy="547059"/>
            <a:chOff x="0" y="0"/>
            <a:chExt cx="729412" cy="729412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729412" cy="729412"/>
              <a:chOff x="0" y="0"/>
              <a:chExt cx="660400" cy="6604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6040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914D"/>
              </a:solidFill>
            </p:spPr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90003" y="72877"/>
              <a:ext cx="604828" cy="583659"/>
            </a:xfrm>
            <a:custGeom>
              <a:avLst/>
              <a:gdLst/>
              <a:ahLst/>
              <a:cxnLst/>
              <a:rect r="r" b="b" t="t" l="l"/>
              <a:pathLst>
                <a:path h="583659" w="604828">
                  <a:moveTo>
                    <a:pt x="0" y="0"/>
                  </a:moveTo>
                  <a:lnTo>
                    <a:pt x="604828" y="0"/>
                  </a:lnTo>
                  <a:lnTo>
                    <a:pt x="604828" y="583658"/>
                  </a:lnTo>
                  <a:lnTo>
                    <a:pt x="0" y="5836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38683" y="374031"/>
            <a:ext cx="1463901" cy="218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8"/>
              </a:lnSpc>
            </a:pPr>
            <a:r>
              <a:rPr lang="en-US" sz="1502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2678" y="6618479"/>
            <a:ext cx="4572870" cy="2425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5"/>
              </a:lnSpc>
            </a:pPr>
            <a:r>
              <a:rPr lang="en-US" sz="1960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Online presence (website, mobile app), social media, SEO &amp; SEM.</a:t>
            </a:r>
          </a:p>
          <a:p>
            <a:pPr algn="l">
              <a:lnSpc>
                <a:spcPts val="2745"/>
              </a:lnSpc>
            </a:pPr>
          </a:p>
          <a:p>
            <a:pPr algn="l">
              <a:lnSpc>
                <a:spcPts val="2745"/>
              </a:lnSpc>
            </a:pPr>
            <a:r>
              <a:rPr lang="en-US" sz="1960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Partnerships with travel agencies, hotels, real estate agents, and local businesses</a:t>
            </a:r>
          </a:p>
          <a:p>
            <a:pPr algn="l">
              <a:lnSpc>
                <a:spcPts val="2745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02678" y="5845080"/>
            <a:ext cx="4572870" cy="434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4"/>
              </a:lnSpc>
            </a:pPr>
            <a:r>
              <a:rPr lang="en-US" sz="2918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Channels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037544" y="6644134"/>
            <a:ext cx="4715765" cy="2140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0"/>
              </a:lnSpc>
            </a:pPr>
            <a:r>
              <a:rPr lang="en-US" sz="2022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Online presence (website, mobile app), social media, SEO &amp; SEM.</a:t>
            </a:r>
          </a:p>
          <a:p>
            <a:pPr algn="l">
              <a:lnSpc>
                <a:spcPts val="2830"/>
              </a:lnSpc>
            </a:pPr>
          </a:p>
          <a:p>
            <a:pPr algn="l">
              <a:lnSpc>
                <a:spcPts val="2830"/>
              </a:lnSpc>
              <a:spcBef>
                <a:spcPct val="0"/>
              </a:spcBef>
            </a:pPr>
            <a:r>
              <a:rPr lang="en-US" sz="2022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Partnerships with travel agencies, hotels, real estate agents, and local businesses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037544" y="5835555"/>
            <a:ext cx="4715765" cy="458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1"/>
              </a:lnSpc>
            </a:pPr>
            <a:r>
              <a:rPr lang="en-US" sz="3009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Channels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367699" y="4850633"/>
            <a:ext cx="6249793" cy="372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Blog and articles, customer testimonials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367699" y="4297302"/>
            <a:ext cx="4776610" cy="48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0"/>
              </a:lnSpc>
            </a:pPr>
            <a:r>
              <a:rPr lang="en-US" sz="3273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Content Marketing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D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60806" y="1366138"/>
            <a:ext cx="7554724" cy="755472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2"/>
              <a:stretch>
                <a:fillRect l="-25061" t="0" r="-25061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116739" y="745719"/>
            <a:ext cx="207288" cy="207288"/>
          </a:xfrm>
          <a:custGeom>
            <a:avLst/>
            <a:gdLst/>
            <a:ahLst/>
            <a:cxnLst/>
            <a:rect r="r" b="b" t="t" l="l"/>
            <a:pathLst>
              <a:path h="207288" w="207288">
                <a:moveTo>
                  <a:pt x="0" y="0"/>
                </a:moveTo>
                <a:lnTo>
                  <a:pt x="207288" y="0"/>
                </a:lnTo>
                <a:lnTo>
                  <a:pt x="207288" y="207288"/>
                </a:lnTo>
                <a:lnTo>
                  <a:pt x="0" y="2072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657680"/>
            <a:ext cx="547059" cy="547059"/>
            <a:chOff x="0" y="0"/>
            <a:chExt cx="729412" cy="72941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729412" cy="729412"/>
              <a:chOff x="0" y="0"/>
              <a:chExt cx="660400" cy="6604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6040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914D"/>
              </a:solidFill>
            </p:spPr>
          </p:sp>
        </p:grpSp>
        <p:sp>
          <p:nvSpPr>
            <p:cNvPr name="Freeform 8" id="8"/>
            <p:cNvSpPr/>
            <p:nvPr/>
          </p:nvSpPr>
          <p:spPr>
            <a:xfrm flipH="false" flipV="false" rot="0">
              <a:off x="90003" y="72877"/>
              <a:ext cx="604828" cy="583659"/>
            </a:xfrm>
            <a:custGeom>
              <a:avLst/>
              <a:gdLst/>
              <a:ahLst/>
              <a:cxnLst/>
              <a:rect r="r" b="b" t="t" l="l"/>
              <a:pathLst>
                <a:path h="583659" w="604828">
                  <a:moveTo>
                    <a:pt x="0" y="0"/>
                  </a:moveTo>
                  <a:lnTo>
                    <a:pt x="604828" y="0"/>
                  </a:lnTo>
                  <a:lnTo>
                    <a:pt x="604828" y="583658"/>
                  </a:lnTo>
                  <a:lnTo>
                    <a:pt x="0" y="5836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975456" y="2742156"/>
            <a:ext cx="7921716" cy="3196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8"/>
              </a:lnSpc>
            </a:pPr>
            <a:r>
              <a:rPr lang="en-US" sz="2680" spc="-48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Year I</a:t>
            </a:r>
          </a:p>
          <a:p>
            <a:pPr algn="l">
              <a:lnSpc>
                <a:spcPts val="2403"/>
              </a:lnSpc>
            </a:pPr>
          </a:p>
          <a:p>
            <a:pPr algn="l" marL="384332" indent="-192166" lvl="1">
              <a:lnSpc>
                <a:spcPts val="2403"/>
              </a:lnSpc>
              <a:spcBef>
                <a:spcPct val="0"/>
              </a:spcBef>
              <a:buFont typeface="Arial"/>
              <a:buChar char="•"/>
            </a:pP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St</a:t>
            </a: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arting Cash: NPR 5,000,000</a:t>
            </a:r>
          </a:p>
          <a:p>
            <a:pPr algn="l" marL="384332" indent="-192166" lvl="1">
              <a:lnSpc>
                <a:spcPts val="2403"/>
              </a:lnSpc>
              <a:spcBef>
                <a:spcPct val="0"/>
              </a:spcBef>
              <a:buFont typeface="Arial"/>
              <a:buChar char="•"/>
            </a:pP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Investor Funds: NPR 10,000,000</a:t>
            </a:r>
          </a:p>
          <a:p>
            <a:pPr algn="l" marL="384332" indent="-192166" lvl="1">
              <a:lnSpc>
                <a:spcPts val="2403"/>
              </a:lnSpc>
              <a:spcBef>
                <a:spcPct val="0"/>
              </a:spcBef>
              <a:buFont typeface="Arial"/>
              <a:buChar char="•"/>
            </a:pP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Loans: NPR 15,000,000</a:t>
            </a:r>
          </a:p>
          <a:p>
            <a:pPr algn="l" marL="384332" indent="-192166" lvl="1">
              <a:lnSpc>
                <a:spcPts val="2403"/>
              </a:lnSpc>
              <a:spcBef>
                <a:spcPct val="0"/>
              </a:spcBef>
              <a:buFont typeface="Arial"/>
              <a:buChar char="•"/>
            </a:pP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Personal Funds: NPR 2,000,000</a:t>
            </a:r>
          </a:p>
          <a:p>
            <a:pPr algn="l" marL="384332" indent="-192166" lvl="1">
              <a:lnSpc>
                <a:spcPts val="2403"/>
              </a:lnSpc>
              <a:spcBef>
                <a:spcPct val="0"/>
              </a:spcBef>
              <a:buFont typeface="Arial"/>
              <a:buChar char="•"/>
            </a:pP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Incoming Cash from Sales: NPR 8,000,000 (projected)</a:t>
            </a:r>
          </a:p>
          <a:p>
            <a:pPr algn="l">
              <a:lnSpc>
                <a:spcPts val="2403"/>
              </a:lnSpc>
              <a:spcBef>
                <a:spcPct val="0"/>
              </a:spcBef>
            </a:pPr>
          </a:p>
          <a:p>
            <a:pPr algn="l">
              <a:lnSpc>
                <a:spcPts val="2403"/>
              </a:lnSpc>
              <a:spcBef>
                <a:spcPct val="0"/>
              </a:spcBef>
            </a:pP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Expenditure: NPR 32,000,000</a:t>
            </a:r>
          </a:p>
          <a:p>
            <a:pPr algn="l">
              <a:lnSpc>
                <a:spcPts val="2403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75456" y="1845485"/>
            <a:ext cx="7632875" cy="776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48"/>
              </a:lnSpc>
              <a:spcBef>
                <a:spcPct val="0"/>
              </a:spcBef>
            </a:pPr>
            <a:r>
              <a:rPr lang="en-US" sz="4702" spc="-84">
                <a:solidFill>
                  <a:srgbClr val="FF914D"/>
                </a:solidFill>
                <a:latin typeface="Quicksand"/>
                <a:ea typeface="Quicksand"/>
                <a:cs typeface="Quicksand"/>
                <a:sym typeface="Quicksand"/>
              </a:rPr>
              <a:t>Financial Projection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16656" y="841183"/>
            <a:ext cx="1463901" cy="218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8"/>
              </a:lnSpc>
            </a:pPr>
            <a:r>
              <a:rPr lang="en-US" sz="1502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1035" y="6334446"/>
            <a:ext cx="7921716" cy="1672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8"/>
              </a:lnSpc>
            </a:pPr>
            <a:r>
              <a:rPr lang="en-US" sz="2680" spc="-48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Year II</a:t>
            </a:r>
          </a:p>
          <a:p>
            <a:pPr algn="l">
              <a:lnSpc>
                <a:spcPts val="2403"/>
              </a:lnSpc>
            </a:pPr>
          </a:p>
          <a:p>
            <a:pPr algn="l">
              <a:lnSpc>
                <a:spcPts val="2403"/>
              </a:lnSpc>
              <a:spcBef>
                <a:spcPct val="0"/>
              </a:spcBef>
            </a:pP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I</a:t>
            </a: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ncoming Cash from Sales: NPR 12,000,000 (projected)</a:t>
            </a:r>
          </a:p>
          <a:p>
            <a:pPr algn="l">
              <a:lnSpc>
                <a:spcPts val="2403"/>
              </a:lnSpc>
              <a:spcBef>
                <a:spcPct val="0"/>
              </a:spcBef>
            </a:pPr>
          </a:p>
          <a:p>
            <a:pPr algn="l">
              <a:lnSpc>
                <a:spcPts val="2403"/>
              </a:lnSpc>
              <a:spcBef>
                <a:spcPct val="0"/>
              </a:spcBef>
            </a:pPr>
            <a:r>
              <a:rPr lang="en-US" sz="1780" spc="-32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Expenditure: NPR 19,400,000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D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36519" y="1028700"/>
            <a:ext cx="5486400" cy="8229600"/>
            <a:chOff x="0" y="0"/>
            <a:chExt cx="6350000" cy="9525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49667" t="0" r="-49667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512067" y="262608"/>
            <a:ext cx="547059" cy="547059"/>
            <a:chOff x="0" y="0"/>
            <a:chExt cx="729412" cy="729412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729412" cy="729412"/>
              <a:chOff x="0" y="0"/>
              <a:chExt cx="660400" cy="6604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6040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F914D"/>
              </a:solidFill>
            </p:spPr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90003" y="72877"/>
              <a:ext cx="604828" cy="583659"/>
            </a:xfrm>
            <a:custGeom>
              <a:avLst/>
              <a:gdLst/>
              <a:ahLst/>
              <a:cxnLst/>
              <a:rect r="r" b="b" t="t" l="l"/>
              <a:pathLst>
                <a:path h="583659" w="604828">
                  <a:moveTo>
                    <a:pt x="0" y="0"/>
                  </a:moveTo>
                  <a:lnTo>
                    <a:pt x="604828" y="0"/>
                  </a:lnTo>
                  <a:lnTo>
                    <a:pt x="604828" y="583658"/>
                  </a:lnTo>
                  <a:lnTo>
                    <a:pt x="0" y="5836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3207799"/>
            <a:ext cx="9360261" cy="3533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8"/>
              </a:lnSpc>
            </a:pPr>
            <a:r>
              <a:rPr lang="en-US" sz="2020">
                <a:solidFill>
                  <a:srgbClr val="545454"/>
                </a:solidFill>
                <a:latin typeface="Poppins Light"/>
                <a:ea typeface="Poppins Light"/>
                <a:cs typeface="Poppins Light"/>
                <a:sym typeface="Poppins Light"/>
              </a:rPr>
              <a:t>Storage Nepal is strategically positioned to meet the growing demand for storage solutions in Nepal’s rapidly urbanizing regions. By offering flexible, secure, and cost-effective storage options, we address the critical needs of various customer segments, including retail shops, individuals moving temporarily, small factories, wholesalers, offices, and tourists. </a:t>
            </a:r>
          </a:p>
          <a:p>
            <a:pPr algn="l">
              <a:lnSpc>
                <a:spcPts val="2828"/>
              </a:lnSpc>
            </a:pPr>
          </a:p>
          <a:p>
            <a:pPr algn="l">
              <a:lnSpc>
                <a:spcPts val="2828"/>
              </a:lnSpc>
            </a:pPr>
            <a:r>
              <a:rPr lang="en-US" sz="2020">
                <a:solidFill>
                  <a:srgbClr val="545454"/>
                </a:solidFill>
                <a:latin typeface="Poppins Light"/>
                <a:ea typeface="Poppins Light"/>
                <a:cs typeface="Poppins Light"/>
                <a:sym typeface="Poppins Light"/>
              </a:rPr>
              <a:t>With a sustainable and profitable business model, strong market potential, and a commitment to exceptional customer service, Storage Nepal aims to establish a strong market presence and achieve long-term success in the storage industry.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659699"/>
            <a:ext cx="8410395" cy="1407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32"/>
              </a:lnSpc>
            </a:pPr>
            <a:r>
              <a:rPr lang="en-US" sz="9429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00023" y="446110"/>
            <a:ext cx="1463901" cy="218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8"/>
              </a:lnSpc>
            </a:pPr>
            <a:r>
              <a:rPr lang="en-US" sz="1502">
                <a:solidFill>
                  <a:srgbClr val="545454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Storage Nepal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DAGMP0aCB0g</dc:identifier>
  <dcterms:modified xsi:type="dcterms:W3CDTF">2011-08-01T06:04:30Z</dcterms:modified>
  <cp:revision>1</cp:revision>
  <dc:title>Storage Nepal</dc:title>
</cp:coreProperties>
</file>

<file path=docProps/thumbnail.jpeg>
</file>